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</p:sldIdLst>
  <p:sldSz cy="6858000" cx="12192000"/>
  <p:notesSz cx="6858000" cy="9144000"/>
  <p:embeddedFontLst>
    <p:embeddedFont>
      <p:font typeface="Urbanist SemiBold"/>
      <p:regular r:id="rId14"/>
      <p:bold r:id="rId15"/>
      <p:italic r:id="rId16"/>
      <p:boldItalic r:id="rId17"/>
    </p:embeddedFont>
    <p:embeddedFont>
      <p:font typeface="Urbanist"/>
      <p:regular r:id="rId18"/>
      <p:bold r:id="rId19"/>
      <p:italic r:id="rId20"/>
      <p:boldItalic r:id="rId21"/>
    </p:embeddedFont>
    <p:embeddedFont>
      <p:font typeface="Urbanist Black"/>
      <p:bold r:id="rId22"/>
      <p:boldItalic r:id="rId23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Urbanist-italic.fntdata"/><Relationship Id="rId11" Type="http://schemas.openxmlformats.org/officeDocument/2006/relationships/slide" Target="slides/slide6.xml"/><Relationship Id="rId22" Type="http://schemas.openxmlformats.org/officeDocument/2006/relationships/font" Target="fonts/UrbanistBlack-bold.fntdata"/><Relationship Id="rId10" Type="http://schemas.openxmlformats.org/officeDocument/2006/relationships/slide" Target="slides/slide5.xml"/><Relationship Id="rId21" Type="http://schemas.openxmlformats.org/officeDocument/2006/relationships/font" Target="fonts/Urbanist-bold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23" Type="http://schemas.openxmlformats.org/officeDocument/2006/relationships/font" Target="fonts/UrbanistBlack-boldItalic.fnt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font" Target="fonts/UrbanistSemiBold-bold.fntdata"/><Relationship Id="rId14" Type="http://schemas.openxmlformats.org/officeDocument/2006/relationships/font" Target="fonts/UrbanistSemiBold-regular.fntdata"/><Relationship Id="rId17" Type="http://schemas.openxmlformats.org/officeDocument/2006/relationships/font" Target="fonts/UrbanistSemiBold-boldItalic.fntdata"/><Relationship Id="rId16" Type="http://schemas.openxmlformats.org/officeDocument/2006/relationships/font" Target="fonts/UrbanistSemiBold-italic.fntdata"/><Relationship Id="rId5" Type="http://schemas.openxmlformats.org/officeDocument/2006/relationships/notesMaster" Target="notesMasters/notesMaster1.xml"/><Relationship Id="rId19" Type="http://schemas.openxmlformats.org/officeDocument/2006/relationships/font" Target="fonts/Urbanist-bold.fntdata"/><Relationship Id="rId6" Type="http://schemas.openxmlformats.org/officeDocument/2006/relationships/slide" Target="slides/slide1.xml"/><Relationship Id="rId18" Type="http://schemas.openxmlformats.org/officeDocument/2006/relationships/font" Target="fonts/Urbanist-regular.fntdata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8" name="Google Shape;88;p2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6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08" name="Google Shape;108;p3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7" name="Google Shape;127;p4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6" name="Google Shape;146;p5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4" name="Shape 1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Google Shape;165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6" name="Google Shape;166;p6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3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5" name="Google Shape;185;p7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4" name="Google Shape;204;p8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1"/>
          <p:cNvSpPr txBox="1"/>
          <p:nvPr>
            <p:ph idx="1" type="body"/>
          </p:nvPr>
        </p:nvSpPr>
        <p:spPr>
          <a:xfrm rot="5400000">
            <a:off x="2309019" y="-251618"/>
            <a:ext cx="4525963" cy="8229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/>
          <p:nvPr>
            <p:ph type="title"/>
          </p:nvPr>
        </p:nvSpPr>
        <p:spPr>
          <a:xfrm rot="5400000">
            <a:off x="4732338" y="2171701"/>
            <a:ext cx="5851525" cy="20574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2"/>
          <p:cNvSpPr txBox="1"/>
          <p:nvPr>
            <p:ph idx="1" type="body"/>
          </p:nvPr>
        </p:nvSpPr>
        <p:spPr>
          <a:xfrm rot="5400000">
            <a:off x="541338" y="190500"/>
            <a:ext cx="5851525" cy="6019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2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2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2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3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3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18" name="Google Shape;18;p3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3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3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4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4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5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000"/>
              <a:buFont typeface="Calibri"/>
              <a:buNone/>
              <a:defRPr b="1" sz="4000" cap="none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5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rgbClr val="888888"/>
              </a:buClr>
              <a:buSzPts val="1400"/>
              <a:buNone/>
              <a:defRPr sz="140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5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5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5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6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6" name="Google Shape;36;p6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1pPr>
            <a:lvl2pPr indent="-381000" lvl="1" marL="9144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–"/>
              <a:defRPr sz="2400"/>
            </a:lvl2pPr>
            <a:lvl3pPr indent="-355600" lvl="2" marL="1371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3pPr>
            <a:lvl4pPr indent="-342900" lvl="3" marL="1828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–"/>
              <a:defRPr sz="1800"/>
            </a:lvl4pPr>
            <a:lvl5pPr indent="-342900" lvl="4" marL="22860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7" name="Google Shape;37;p6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6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6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3" name="Google Shape;43;p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4" name="Google Shape;44;p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b="1" sz="1600"/>
            </a:lvl9pPr>
          </a:lstStyle>
          <a:p/>
        </p:txBody>
      </p:sp>
      <p:sp>
        <p:nvSpPr>
          <p:cNvPr id="45" name="Google Shape;45;p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indent="-355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2pPr>
            <a:lvl3pPr indent="-3429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indent="-3302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–"/>
              <a:defRPr sz="1600"/>
            </a:lvl4pPr>
            <a:lvl5pPr indent="-3302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»"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/>
        </p:txBody>
      </p:sp>
      <p:sp>
        <p:nvSpPr>
          <p:cNvPr id="46" name="Google Shape;46;p7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7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7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8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8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8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9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indent="-406400" lvl="1" marL="91440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Char char="–"/>
              <a:defRPr sz="2800"/>
            </a:lvl2pPr>
            <a:lvl3pPr indent="-381000" lvl="2" marL="137160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indent="-355600" lvl="3" marL="1828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  <a:defRPr sz="2000"/>
            </a:lvl4pPr>
            <a:lvl5pPr indent="-355600" lvl="4" marL="22860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»"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/>
        </p:txBody>
      </p:sp>
      <p:sp>
        <p:nvSpPr>
          <p:cNvPr id="57" name="Google Shape;57;p9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58" name="Google Shape;58;p9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9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9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None/>
              <a:defRPr b="1" sz="2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0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0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9pPr>
          </a:lstStyle>
          <a:p/>
        </p:txBody>
      </p:sp>
      <p:sp>
        <p:nvSpPr>
          <p:cNvPr id="65" name="Google Shape;65;p10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0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0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algn="r">
              <a:spcBef>
                <a:spcPts val="0"/>
              </a:spcBef>
              <a:buNone/>
              <a:defRPr/>
            </a:lvl1pPr>
            <a:lvl2pPr indent="0" lvl="1" marL="0" algn="r">
              <a:spcBef>
                <a:spcPts val="0"/>
              </a:spcBef>
              <a:buNone/>
              <a:defRPr/>
            </a:lvl2pPr>
            <a:lvl3pPr indent="0" lvl="2" marL="0" algn="r">
              <a:spcBef>
                <a:spcPts val="0"/>
              </a:spcBef>
              <a:buNone/>
              <a:defRPr/>
            </a:lvl3pPr>
            <a:lvl4pPr indent="0" lvl="3" marL="0" algn="r">
              <a:spcBef>
                <a:spcPts val="0"/>
              </a:spcBef>
              <a:buNone/>
              <a:defRPr/>
            </a:lvl4pPr>
            <a:lvl5pPr indent="0" lvl="4" marL="0" algn="r">
              <a:spcBef>
                <a:spcPts val="0"/>
              </a:spcBef>
              <a:buNone/>
              <a:defRPr/>
            </a:lvl5pPr>
            <a:lvl6pPr indent="0" lvl="5" marL="0" algn="r">
              <a:spcBef>
                <a:spcPts val="0"/>
              </a:spcBef>
              <a:buNone/>
              <a:defRPr/>
            </a:lvl6pPr>
            <a:lvl7pPr indent="0" lvl="6" marL="0" algn="r">
              <a:spcBef>
                <a:spcPts val="0"/>
              </a:spcBef>
              <a:buNone/>
              <a:defRPr/>
            </a:lvl7pPr>
            <a:lvl8pPr indent="0" lvl="7" marL="0" algn="r">
              <a:spcBef>
                <a:spcPts val="0"/>
              </a:spcBef>
              <a:buNone/>
              <a:defRPr/>
            </a:lvl8pPr>
            <a:lvl9pPr indent="0" lvl="8" marL="0" algn="r">
              <a:spcBef>
                <a:spcPts val="0"/>
              </a:spcBef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b="0" i="0" sz="4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4318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Char char="•"/>
              <a:defRPr b="0" i="0" sz="3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0" type="dt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1"/>
          <p:cNvSpPr txBox="1"/>
          <p:nvPr>
            <p:ph idx="11" type="ftr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1"/>
          <p:cNvSpPr txBox="1"/>
          <p:nvPr>
            <p:ph idx="12" type="sldNum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4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6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5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3"/>
          <p:cNvSpPr txBox="1"/>
          <p:nvPr/>
        </p:nvSpPr>
        <p:spPr>
          <a:xfrm>
            <a:off x="2900600" y="2600325"/>
            <a:ext cx="6390798" cy="73342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525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Kybernetické </a:t>
            </a:r>
            <a:r>
              <a:rPr b="1" i="0" lang="en-US" sz="525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hrozby</a:t>
            </a:r>
            <a:endParaRPr/>
          </a:p>
        </p:txBody>
      </p:sp>
      <p:sp>
        <p:nvSpPr>
          <p:cNvPr id="85" name="Google Shape;85;p13"/>
          <p:cNvSpPr txBox="1"/>
          <p:nvPr/>
        </p:nvSpPr>
        <p:spPr>
          <a:xfrm>
            <a:off x="1809750" y="3571875"/>
            <a:ext cx="8572500" cy="27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Ing. Jiří Šilhán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4"/>
          <p:cNvSpPr txBox="1"/>
          <p:nvPr/>
        </p:nvSpPr>
        <p:spPr>
          <a:xfrm>
            <a:off x="476250" y="476250"/>
            <a:ext cx="11715750" cy="481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5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1. Lov na důvěřivé </a:t>
            </a:r>
            <a:r>
              <a:rPr b="1" i="0" lang="en-US" sz="345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(Phishing)</a:t>
            </a:r>
            <a:endParaRPr/>
          </a:p>
        </p:txBody>
      </p:sp>
      <p:sp>
        <p:nvSpPr>
          <p:cNvPr id="91" name="Google Shape;91;p14"/>
          <p:cNvSpPr txBox="1"/>
          <p:nvPr/>
        </p:nvSpPr>
        <p:spPr>
          <a:xfrm>
            <a:off x="476250" y="1196280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NA PLÁTNO (HLAVNÍ BODY):</a:t>
            </a:r>
            <a:endParaRPr/>
          </a:p>
        </p:txBody>
      </p:sp>
      <p:sp>
        <p:nvSpPr>
          <p:cNvPr id="92" name="Google Shape;92;p14"/>
          <p:cNvSpPr txBox="1"/>
          <p:nvPr/>
        </p:nvSpPr>
        <p:spPr>
          <a:xfrm>
            <a:off x="476250" y="3453705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KOMENTÁŘ PRO VYUČUJÍCÍHO (NOTES):</a:t>
            </a:r>
            <a:endParaRPr/>
          </a:p>
        </p:txBody>
      </p:sp>
      <p:sp>
        <p:nvSpPr>
          <p:cNvPr id="93" name="Google Shape;93;p14"/>
          <p:cNvSpPr txBox="1"/>
          <p:nvPr/>
        </p:nvSpPr>
        <p:spPr>
          <a:xfrm>
            <a:off x="476250" y="3787080"/>
            <a:ext cx="591978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Phishing necílí na složitý kód, ale na lidský mozek. Je to jako zloděj v uniformě pošťáka. Zmíníme, že díky pokročilé AI už tyto podvody dávno nebývají plné gramatických chyb.</a:t>
            </a:r>
            <a:endParaRPr/>
          </a:p>
        </p:txBody>
      </p:sp>
      <p:sp>
        <p:nvSpPr>
          <p:cNvPr id="94" name="Google Shape;94;p14"/>
          <p:cNvSpPr txBox="1"/>
          <p:nvPr/>
        </p:nvSpPr>
        <p:spPr>
          <a:xfrm>
            <a:off x="476250" y="4853880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PRVEK INTERAKCE:</a:t>
            </a:r>
            <a:endParaRPr/>
          </a:p>
        </p:txBody>
      </p:sp>
      <p:sp>
        <p:nvSpPr>
          <p:cNvPr id="95" name="Google Shape;95;p14"/>
          <p:cNvSpPr/>
          <p:nvPr/>
        </p:nvSpPr>
        <p:spPr>
          <a:xfrm>
            <a:off x="476250" y="5187255"/>
            <a:ext cx="5919787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6" name="Google Shape;96;p14"/>
          <p:cNvSpPr txBox="1"/>
          <p:nvPr/>
        </p:nvSpPr>
        <p:spPr>
          <a:xfrm>
            <a:off x="666750" y="5330130"/>
            <a:ext cx="5538900" cy="6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650" u="none" cap="none" strike="noStrik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„Kdo z vás už dostal SMS zprávu, že mu doručují balíček, ačkoliv jste si vůbec nic neobjednali?“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97" name="Google Shape;97;p14"/>
          <p:cNvSpPr/>
          <p:nvPr/>
        </p:nvSpPr>
        <p:spPr>
          <a:xfrm>
            <a:off x="476250" y="5187255"/>
            <a:ext cx="47625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98" name="Google Shape;98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72287" y="1196280"/>
            <a:ext cx="4843462" cy="4804469"/>
          </a:xfrm>
          <a:prstGeom prst="rect">
            <a:avLst/>
          </a:prstGeom>
          <a:noFill/>
          <a:ln>
            <a:noFill/>
          </a:ln>
        </p:spPr>
      </p:pic>
      <p:sp>
        <p:nvSpPr>
          <p:cNvPr id="99" name="Google Shape;99;p14"/>
          <p:cNvSpPr txBox="1"/>
          <p:nvPr/>
        </p:nvSpPr>
        <p:spPr>
          <a:xfrm>
            <a:off x="6872287" y="6000750"/>
            <a:ext cx="484346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" u="none" cap="none" strike="noStrike">
                <a:solidFill>
                  <a:srgbClr val="64748B"/>
                </a:solidFill>
                <a:latin typeface="Urbanist"/>
                <a:ea typeface="Urbanist"/>
                <a:cs typeface="Urbanist"/>
                <a:sym typeface="Urbanist"/>
              </a:rPr>
              <a:t>Návrh na vizuál: Detail podvodné textové zprávy na smartphonu.</a:t>
            </a:r>
            <a:endParaRPr/>
          </a:p>
        </p:txBody>
      </p:sp>
      <p:sp>
        <p:nvSpPr>
          <p:cNvPr id="100" name="Google Shape;100;p14"/>
          <p:cNvSpPr txBox="1"/>
          <p:nvPr/>
        </p:nvSpPr>
        <p:spPr>
          <a:xfrm>
            <a:off x="742950" y="1529655"/>
            <a:ext cx="565308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Nečekané zprávy vyvolávající paniku (např. "Váš účet bude smazán").</a:t>
            </a:r>
            <a:endParaRPr/>
          </a:p>
        </p:txBody>
      </p:sp>
      <p:sp>
        <p:nvSpPr>
          <p:cNvPr id="101" name="Google Shape;101;p14"/>
          <p:cNvSpPr txBox="1"/>
          <p:nvPr/>
        </p:nvSpPr>
        <p:spPr>
          <a:xfrm>
            <a:off x="742950" y="2196405"/>
            <a:ext cx="5653087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Extrémní tlak na čas a okamžitou reakci bez rozmyslu.</a:t>
            </a:r>
            <a:endParaRPr/>
          </a:p>
        </p:txBody>
      </p:sp>
      <p:sp>
        <p:nvSpPr>
          <p:cNvPr id="102" name="Google Shape;102;p14"/>
          <p:cNvSpPr txBox="1"/>
          <p:nvPr/>
        </p:nvSpPr>
        <p:spPr>
          <a:xfrm>
            <a:off x="742950" y="2577405"/>
            <a:ext cx="565308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Falešné odkazy chytře maskované za známé služby a doručovatele.</a:t>
            </a:r>
            <a:endParaRPr/>
          </a:p>
        </p:txBody>
      </p:sp>
      <p:sp>
        <p:nvSpPr>
          <p:cNvPr id="103" name="Google Shape;103;p14"/>
          <p:cNvSpPr txBox="1"/>
          <p:nvPr/>
        </p:nvSpPr>
        <p:spPr>
          <a:xfrm>
            <a:off x="476250" y="152965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  <p:sp>
        <p:nvSpPr>
          <p:cNvPr id="104" name="Google Shape;104;p14"/>
          <p:cNvSpPr txBox="1"/>
          <p:nvPr/>
        </p:nvSpPr>
        <p:spPr>
          <a:xfrm>
            <a:off x="476250" y="219640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  <p:sp>
        <p:nvSpPr>
          <p:cNvPr id="105" name="Google Shape;105;p14"/>
          <p:cNvSpPr txBox="1"/>
          <p:nvPr/>
        </p:nvSpPr>
        <p:spPr>
          <a:xfrm>
            <a:off x="476250" y="257740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09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15"/>
          <p:cNvSpPr txBox="1"/>
          <p:nvPr/>
        </p:nvSpPr>
        <p:spPr>
          <a:xfrm>
            <a:off x="476250" y="476250"/>
            <a:ext cx="11715750" cy="481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5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2. Hackování lidí </a:t>
            </a:r>
            <a:r>
              <a:rPr b="1" i="0" lang="en-US" sz="345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(Sociální inženýrství)</a:t>
            </a:r>
            <a:endParaRPr/>
          </a:p>
        </p:txBody>
      </p:sp>
      <p:sp>
        <p:nvSpPr>
          <p:cNvPr id="111" name="Google Shape;111;p15"/>
          <p:cNvSpPr txBox="1"/>
          <p:nvPr/>
        </p:nvSpPr>
        <p:spPr>
          <a:xfrm>
            <a:off x="476250" y="1196280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NA PLÁTNO (HLAVNÍ BODY):</a:t>
            </a:r>
            <a:endParaRPr/>
          </a:p>
        </p:txBody>
      </p:sp>
      <p:sp>
        <p:nvSpPr>
          <p:cNvPr id="112" name="Google Shape;112;p15"/>
          <p:cNvSpPr txBox="1"/>
          <p:nvPr/>
        </p:nvSpPr>
        <p:spPr>
          <a:xfrm>
            <a:off x="476250" y="3453705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KOMENTÁŘ PRO VYUČUJÍCÍHO (NOTES):</a:t>
            </a:r>
            <a:endParaRPr/>
          </a:p>
        </p:txBody>
      </p:sp>
      <p:sp>
        <p:nvSpPr>
          <p:cNvPr id="113" name="Google Shape;113;p15"/>
          <p:cNvSpPr txBox="1"/>
          <p:nvPr/>
        </p:nvSpPr>
        <p:spPr>
          <a:xfrm>
            <a:off x="476250" y="3787080"/>
            <a:ext cx="591978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Uveďte příběh, kdy útočník zkopíroval profil a prosil přátele oběti o peníze na "ztracené" lístky na vlak. Vysvětlete, že ani hlasová zpráva nebo videohovor už dnes není 100% důkaz identity.</a:t>
            </a:r>
            <a:endParaRPr/>
          </a:p>
        </p:txBody>
      </p:sp>
      <p:sp>
        <p:nvSpPr>
          <p:cNvPr id="114" name="Google Shape;114;p15"/>
          <p:cNvSpPr txBox="1"/>
          <p:nvPr/>
        </p:nvSpPr>
        <p:spPr>
          <a:xfrm>
            <a:off x="476250" y="4853880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PRVEK INTERAKCE:</a:t>
            </a:r>
            <a:endParaRPr/>
          </a:p>
        </p:txBody>
      </p:sp>
      <p:sp>
        <p:nvSpPr>
          <p:cNvPr id="115" name="Google Shape;115;p15"/>
          <p:cNvSpPr/>
          <p:nvPr/>
        </p:nvSpPr>
        <p:spPr>
          <a:xfrm>
            <a:off x="476250" y="5187255"/>
            <a:ext cx="5919787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6" name="Google Shape;116;p15"/>
          <p:cNvSpPr txBox="1"/>
          <p:nvPr/>
        </p:nvSpPr>
        <p:spPr>
          <a:xfrm>
            <a:off x="666750" y="5330130"/>
            <a:ext cx="5538900" cy="6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650" u="none" cap="none" strike="noStrik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„Jak si bezpečně ověříte, že vám na Instagramu o peníze opravdu píše váš spolužák a ne někdo cizí?“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17" name="Google Shape;117;p15"/>
          <p:cNvSpPr/>
          <p:nvPr/>
        </p:nvSpPr>
        <p:spPr>
          <a:xfrm>
            <a:off x="476250" y="5187255"/>
            <a:ext cx="47625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8" name="Google Shape;118;p15"/>
          <p:cNvPicPr preferRelativeResize="0"/>
          <p:nvPr/>
        </p:nvPicPr>
        <p:blipFill rotWithShape="1">
          <a:blip r:embed="rId3">
            <a:alphaModFix/>
          </a:blip>
          <a:srcRect b="1191" l="0" r="0" t="1191"/>
          <a:stretch/>
        </p:blipFill>
        <p:spPr>
          <a:xfrm>
            <a:off x="6872287" y="1196280"/>
            <a:ext cx="4843462" cy="4728269"/>
          </a:xfrm>
          <a:prstGeom prst="rect">
            <a:avLst/>
          </a:prstGeom>
          <a:noFill/>
          <a:ln>
            <a:noFill/>
          </a:ln>
        </p:spPr>
      </p:pic>
      <p:sp>
        <p:nvSpPr>
          <p:cNvPr id="119" name="Google Shape;119;p15"/>
          <p:cNvSpPr txBox="1"/>
          <p:nvPr/>
        </p:nvSpPr>
        <p:spPr>
          <a:xfrm>
            <a:off x="742950" y="1529655"/>
            <a:ext cx="565308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Vydávání se za autoritu, celebritu nebo dokonce dobrého kamaráda.</a:t>
            </a:r>
            <a:endParaRPr/>
          </a:p>
        </p:txBody>
      </p:sp>
      <p:sp>
        <p:nvSpPr>
          <p:cNvPr id="120" name="Google Shape;120;p15"/>
          <p:cNvSpPr txBox="1"/>
          <p:nvPr/>
        </p:nvSpPr>
        <p:spPr>
          <a:xfrm>
            <a:off x="742950" y="2196405"/>
            <a:ext cx="5653087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Systematické zneužití emocí: strach, zvědavost či touha pomoct.</a:t>
            </a:r>
            <a:endParaRPr/>
          </a:p>
        </p:txBody>
      </p:sp>
      <p:sp>
        <p:nvSpPr>
          <p:cNvPr id="121" name="Google Shape;121;p15"/>
          <p:cNvSpPr txBox="1"/>
          <p:nvPr/>
        </p:nvSpPr>
        <p:spPr>
          <a:xfrm>
            <a:off x="742950" y="2577405"/>
            <a:ext cx="565308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Nové hrozby: Umělá inteligence umí klonovat hlas i video (deepfakes).</a:t>
            </a:r>
            <a:endParaRPr/>
          </a:p>
        </p:txBody>
      </p:sp>
      <p:sp>
        <p:nvSpPr>
          <p:cNvPr id="122" name="Google Shape;122;p15"/>
          <p:cNvSpPr txBox="1"/>
          <p:nvPr/>
        </p:nvSpPr>
        <p:spPr>
          <a:xfrm>
            <a:off x="476250" y="152965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  <p:sp>
        <p:nvSpPr>
          <p:cNvPr id="123" name="Google Shape;123;p15"/>
          <p:cNvSpPr txBox="1"/>
          <p:nvPr/>
        </p:nvSpPr>
        <p:spPr>
          <a:xfrm>
            <a:off x="476250" y="219640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  <p:sp>
        <p:nvSpPr>
          <p:cNvPr id="124" name="Google Shape;124;p15"/>
          <p:cNvSpPr txBox="1"/>
          <p:nvPr/>
        </p:nvSpPr>
        <p:spPr>
          <a:xfrm>
            <a:off x="476250" y="257740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16"/>
          <p:cNvSpPr txBox="1"/>
          <p:nvPr/>
        </p:nvSpPr>
        <p:spPr>
          <a:xfrm>
            <a:off x="476250" y="476250"/>
            <a:ext cx="11715750" cy="481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5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3. Pohádky 21. století </a:t>
            </a:r>
            <a:r>
              <a:rPr b="1" i="0" lang="en-US" sz="345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(Podvody na sítích)</a:t>
            </a:r>
            <a:endParaRPr/>
          </a:p>
        </p:txBody>
      </p:sp>
      <p:sp>
        <p:nvSpPr>
          <p:cNvPr id="130" name="Google Shape;130;p16"/>
          <p:cNvSpPr txBox="1"/>
          <p:nvPr/>
        </p:nvSpPr>
        <p:spPr>
          <a:xfrm>
            <a:off x="476250" y="1196280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NA PLÁTNO (HLAVNÍ BODY):</a:t>
            </a:r>
            <a:endParaRPr/>
          </a:p>
        </p:txBody>
      </p:sp>
      <p:sp>
        <p:nvSpPr>
          <p:cNvPr id="131" name="Google Shape;131;p16"/>
          <p:cNvSpPr txBox="1"/>
          <p:nvPr/>
        </p:nvSpPr>
        <p:spPr>
          <a:xfrm>
            <a:off x="476250" y="2882205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KOMENTÁŘ PRO VYUČUJÍCÍHO (NOTES):</a:t>
            </a:r>
            <a:endParaRPr/>
          </a:p>
        </p:txBody>
      </p:sp>
      <p:sp>
        <p:nvSpPr>
          <p:cNvPr id="132" name="Google Shape;132;p16"/>
          <p:cNvSpPr txBox="1"/>
          <p:nvPr/>
        </p:nvSpPr>
        <p:spPr>
          <a:xfrm>
            <a:off x="476250" y="3215580"/>
            <a:ext cx="591978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Zlaté pravidlo: Co zní příliš dobře, je téměř jistě podvod. Ukažte žákům, jak snadno lze vytvořit falešný profil s tisíci koupenými sledujícími, aby budil falešnou iluzi důvěryhodnosti.</a:t>
            </a:r>
            <a:endParaRPr/>
          </a:p>
        </p:txBody>
      </p:sp>
      <p:sp>
        <p:nvSpPr>
          <p:cNvPr id="133" name="Google Shape;133;p16"/>
          <p:cNvSpPr txBox="1"/>
          <p:nvPr/>
        </p:nvSpPr>
        <p:spPr>
          <a:xfrm>
            <a:off x="476250" y="4282380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PRVEK INTERAKCE:</a:t>
            </a:r>
            <a:endParaRPr/>
          </a:p>
        </p:txBody>
      </p:sp>
      <p:sp>
        <p:nvSpPr>
          <p:cNvPr id="134" name="Google Shape;134;p16"/>
          <p:cNvSpPr/>
          <p:nvPr/>
        </p:nvSpPr>
        <p:spPr>
          <a:xfrm>
            <a:off x="476250" y="4615755"/>
            <a:ext cx="5919787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16"/>
          <p:cNvSpPr txBox="1"/>
          <p:nvPr/>
        </p:nvSpPr>
        <p:spPr>
          <a:xfrm>
            <a:off x="666750" y="4758630"/>
            <a:ext cx="5538900" cy="6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650" u="none" cap="none" strike="noStrik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„Věřili byste člověku na ulici, který řekne: Dej mi stovku, zítra ti donesu tisíc? Proč jim lidé na TikToku věří?“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36" name="Google Shape;136;p16"/>
          <p:cNvSpPr/>
          <p:nvPr/>
        </p:nvSpPr>
        <p:spPr>
          <a:xfrm>
            <a:off x="476250" y="4615755"/>
            <a:ext cx="47625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" name="Google Shape;137;p16"/>
          <p:cNvSpPr txBox="1"/>
          <p:nvPr/>
        </p:nvSpPr>
        <p:spPr>
          <a:xfrm>
            <a:off x="742950" y="1529655"/>
            <a:ext cx="5653087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Falešné e-shopy a cílené reklamy s nereálnou slevou (často TikTok).</a:t>
            </a:r>
            <a:endParaRPr/>
          </a:p>
        </p:txBody>
      </p:sp>
      <p:sp>
        <p:nvSpPr>
          <p:cNvPr id="138" name="Google Shape;138;p16"/>
          <p:cNvSpPr txBox="1"/>
          <p:nvPr/>
        </p:nvSpPr>
        <p:spPr>
          <a:xfrm>
            <a:off x="742950" y="1910655"/>
            <a:ext cx="5653087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Investiční podvody a "krypto guruové" slibující rychlé zbohatnutí.</a:t>
            </a:r>
            <a:endParaRPr/>
          </a:p>
        </p:txBody>
      </p:sp>
      <p:sp>
        <p:nvSpPr>
          <p:cNvPr id="139" name="Google Shape;139;p16"/>
          <p:cNvSpPr txBox="1"/>
          <p:nvPr/>
        </p:nvSpPr>
        <p:spPr>
          <a:xfrm>
            <a:off x="742950" y="2291655"/>
            <a:ext cx="5653087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Podvody na online seznamkách končící vydíráním (sextortion).</a:t>
            </a:r>
            <a:endParaRPr/>
          </a:p>
        </p:txBody>
      </p:sp>
      <p:sp>
        <p:nvSpPr>
          <p:cNvPr id="140" name="Google Shape;140;p16"/>
          <p:cNvSpPr txBox="1"/>
          <p:nvPr/>
        </p:nvSpPr>
        <p:spPr>
          <a:xfrm>
            <a:off x="476250" y="152965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  <p:sp>
        <p:nvSpPr>
          <p:cNvPr id="141" name="Google Shape;141;p16"/>
          <p:cNvSpPr txBox="1"/>
          <p:nvPr/>
        </p:nvSpPr>
        <p:spPr>
          <a:xfrm>
            <a:off x="476250" y="191065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  <p:sp>
        <p:nvSpPr>
          <p:cNvPr id="142" name="Google Shape;142;p16"/>
          <p:cNvSpPr txBox="1"/>
          <p:nvPr/>
        </p:nvSpPr>
        <p:spPr>
          <a:xfrm>
            <a:off x="476250" y="229165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  <p:pic>
        <p:nvPicPr>
          <p:cNvPr id="143" name="Google Shape;143;p16" title="Gemini_Generated_Image_yubt8myubt8myubt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692025" y="1910650"/>
            <a:ext cx="5142600" cy="280480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7"/>
          <p:cNvSpPr txBox="1"/>
          <p:nvPr/>
        </p:nvSpPr>
        <p:spPr>
          <a:xfrm>
            <a:off x="476250" y="476250"/>
            <a:ext cx="11715750" cy="481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5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4. Kavárenská past </a:t>
            </a:r>
            <a:r>
              <a:rPr b="1" i="0" lang="en-US" sz="345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(Veřejné Wi-Fi sítě)</a:t>
            </a:r>
            <a:endParaRPr/>
          </a:p>
        </p:txBody>
      </p:sp>
      <p:sp>
        <p:nvSpPr>
          <p:cNvPr id="149" name="Google Shape;149;p17"/>
          <p:cNvSpPr txBox="1"/>
          <p:nvPr/>
        </p:nvSpPr>
        <p:spPr>
          <a:xfrm>
            <a:off x="476250" y="1196280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NA PLÁTNO (HLAVNÍ BODY):</a:t>
            </a:r>
            <a:endParaRPr/>
          </a:p>
        </p:txBody>
      </p:sp>
      <p:sp>
        <p:nvSpPr>
          <p:cNvPr id="150" name="Google Shape;150;p17"/>
          <p:cNvSpPr txBox="1"/>
          <p:nvPr/>
        </p:nvSpPr>
        <p:spPr>
          <a:xfrm>
            <a:off x="476250" y="3167955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KOMENTÁŘ PRO VYUČUJÍCÍHO (NOTES):</a:t>
            </a:r>
            <a:endParaRPr/>
          </a:p>
        </p:txBody>
      </p:sp>
      <p:sp>
        <p:nvSpPr>
          <p:cNvPr id="151" name="Google Shape;151;p17"/>
          <p:cNvSpPr txBox="1"/>
          <p:nvPr/>
        </p:nvSpPr>
        <p:spPr>
          <a:xfrm>
            <a:off x="476250" y="3501330"/>
            <a:ext cx="591978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Přirovnejte posílání přihlašovacích údajů na veřejné Wi-Fi k tomu, jako byste své jméno a heslo křičeli přes megafon na plném náměstí. Pro mobilní bankovnictví jde o obrovský risk.</a:t>
            </a:r>
            <a:endParaRPr/>
          </a:p>
        </p:txBody>
      </p:sp>
      <p:sp>
        <p:nvSpPr>
          <p:cNvPr id="152" name="Google Shape;152;p17"/>
          <p:cNvSpPr txBox="1"/>
          <p:nvPr/>
        </p:nvSpPr>
        <p:spPr>
          <a:xfrm>
            <a:off x="476250" y="4568130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PRVEK INTERAKCE:</a:t>
            </a:r>
            <a:endParaRPr/>
          </a:p>
        </p:txBody>
      </p:sp>
      <p:sp>
        <p:nvSpPr>
          <p:cNvPr id="153" name="Google Shape;153;p17"/>
          <p:cNvSpPr/>
          <p:nvPr/>
        </p:nvSpPr>
        <p:spPr>
          <a:xfrm>
            <a:off x="476250" y="4901505"/>
            <a:ext cx="5919787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4" name="Google Shape;154;p17"/>
          <p:cNvSpPr txBox="1"/>
          <p:nvPr/>
        </p:nvSpPr>
        <p:spPr>
          <a:xfrm>
            <a:off x="666750" y="5044380"/>
            <a:ext cx="5538900" cy="6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i="1" lang="en-US" sz="1650" u="none" cap="none" strike="noStrik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„Kdo z vás se dnes už připojil na veřejnou Wi-Fi? Víte vůbec, kdo další je na stejné síti společně s vámi?“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55" name="Google Shape;155;p17"/>
          <p:cNvSpPr/>
          <p:nvPr/>
        </p:nvSpPr>
        <p:spPr>
          <a:xfrm>
            <a:off x="476250" y="4901505"/>
            <a:ext cx="47625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56" name="Google Shape;156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72287" y="1196280"/>
            <a:ext cx="4843462" cy="4728269"/>
          </a:xfrm>
          <a:prstGeom prst="rect">
            <a:avLst/>
          </a:prstGeom>
          <a:noFill/>
          <a:ln>
            <a:noFill/>
          </a:ln>
        </p:spPr>
      </p:pic>
      <p:sp>
        <p:nvSpPr>
          <p:cNvPr id="157" name="Google Shape;157;p17"/>
          <p:cNvSpPr txBox="1"/>
          <p:nvPr/>
        </p:nvSpPr>
        <p:spPr>
          <a:xfrm>
            <a:off x="6872287" y="5924550"/>
            <a:ext cx="4843462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" u="none" cap="none" strike="noStrike">
                <a:solidFill>
                  <a:srgbClr val="64748B"/>
                </a:solidFill>
                <a:latin typeface="Urbanist"/>
                <a:ea typeface="Urbanist"/>
                <a:cs typeface="Urbanist"/>
                <a:sym typeface="Urbanist"/>
              </a:rPr>
              <a:t>Návrh na vizuál: Člověk s notebookem v kavárně a kybernetická hrozba v pozadí.</a:t>
            </a:r>
            <a:endParaRPr/>
          </a:p>
        </p:txBody>
      </p:sp>
      <p:sp>
        <p:nvSpPr>
          <p:cNvPr id="158" name="Google Shape;158;p17"/>
          <p:cNvSpPr txBox="1"/>
          <p:nvPr/>
        </p:nvSpPr>
        <p:spPr>
          <a:xfrm>
            <a:off x="742950" y="1529655"/>
            <a:ext cx="5653087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Sítě bez hesla jsou jako otevřená kniha pro všechny lidi v okolí.</a:t>
            </a:r>
            <a:endParaRPr/>
          </a:p>
        </p:txBody>
      </p:sp>
      <p:sp>
        <p:nvSpPr>
          <p:cNvPr id="159" name="Google Shape;159;p17"/>
          <p:cNvSpPr txBox="1"/>
          <p:nvPr/>
        </p:nvSpPr>
        <p:spPr>
          <a:xfrm>
            <a:off x="742950" y="1910655"/>
            <a:ext cx="565308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Riziko odposlechu zpráv a krádeže hesel (útoky Man-in-the-Middle).</a:t>
            </a:r>
            <a:endParaRPr/>
          </a:p>
        </p:txBody>
      </p:sp>
      <p:sp>
        <p:nvSpPr>
          <p:cNvPr id="160" name="Google Shape;160;p17"/>
          <p:cNvSpPr txBox="1"/>
          <p:nvPr/>
        </p:nvSpPr>
        <p:spPr>
          <a:xfrm>
            <a:off x="742950" y="2577405"/>
            <a:ext cx="5653087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Řešení: Používat pro citlivé úkony mobilní data nebo šifrování VPN.</a:t>
            </a:r>
            <a:endParaRPr/>
          </a:p>
        </p:txBody>
      </p:sp>
      <p:sp>
        <p:nvSpPr>
          <p:cNvPr id="161" name="Google Shape;161;p17"/>
          <p:cNvSpPr txBox="1"/>
          <p:nvPr/>
        </p:nvSpPr>
        <p:spPr>
          <a:xfrm>
            <a:off x="476250" y="152965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  <p:sp>
        <p:nvSpPr>
          <p:cNvPr id="162" name="Google Shape;162;p17"/>
          <p:cNvSpPr txBox="1"/>
          <p:nvPr/>
        </p:nvSpPr>
        <p:spPr>
          <a:xfrm>
            <a:off x="476250" y="191065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  <p:sp>
        <p:nvSpPr>
          <p:cNvPr id="163" name="Google Shape;163;p17"/>
          <p:cNvSpPr txBox="1"/>
          <p:nvPr/>
        </p:nvSpPr>
        <p:spPr>
          <a:xfrm>
            <a:off x="476250" y="257740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8"/>
          <p:cNvSpPr txBox="1"/>
          <p:nvPr/>
        </p:nvSpPr>
        <p:spPr>
          <a:xfrm>
            <a:off x="476250" y="476250"/>
            <a:ext cx="11715750" cy="481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5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5. Zámek od života </a:t>
            </a:r>
            <a:r>
              <a:rPr b="1" i="0" lang="en-US" sz="345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(Tvorba hesel)</a:t>
            </a:r>
            <a:endParaRPr/>
          </a:p>
        </p:txBody>
      </p:sp>
      <p:sp>
        <p:nvSpPr>
          <p:cNvPr id="169" name="Google Shape;169;p18"/>
          <p:cNvSpPr txBox="1"/>
          <p:nvPr/>
        </p:nvSpPr>
        <p:spPr>
          <a:xfrm>
            <a:off x="476250" y="1196280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NA PLÁTNO (HLAVNÍ BODY):</a:t>
            </a:r>
            <a:endParaRPr/>
          </a:p>
        </p:txBody>
      </p:sp>
      <p:sp>
        <p:nvSpPr>
          <p:cNvPr id="170" name="Google Shape;170;p18"/>
          <p:cNvSpPr txBox="1"/>
          <p:nvPr/>
        </p:nvSpPr>
        <p:spPr>
          <a:xfrm>
            <a:off x="476250" y="3453705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KOMENTÁŘ PRO VYUČUJÍCÍHO (NOTES):</a:t>
            </a:r>
            <a:endParaRPr/>
          </a:p>
        </p:txBody>
      </p:sp>
      <p:sp>
        <p:nvSpPr>
          <p:cNvPr id="171" name="Google Shape;171;p18"/>
          <p:cNvSpPr txBox="1"/>
          <p:nvPr/>
        </p:nvSpPr>
        <p:spPr>
          <a:xfrm>
            <a:off x="476250" y="3787080"/>
            <a:ext cx="591978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Důrazně vysvětlete: Krátké heslo "P@ss1!" padne automatu za vteřinu, zatímco věta "MamRadaPizzuSPinaplem" by útočníkovi trvala staletí. Algoritmy chrlí miliardy kombinací denně.</a:t>
            </a:r>
            <a:endParaRPr/>
          </a:p>
        </p:txBody>
      </p:sp>
      <p:sp>
        <p:nvSpPr>
          <p:cNvPr id="172" name="Google Shape;172;p18"/>
          <p:cNvSpPr txBox="1"/>
          <p:nvPr/>
        </p:nvSpPr>
        <p:spPr>
          <a:xfrm>
            <a:off x="476250" y="4853880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PRVEK INTERAKCE:</a:t>
            </a:r>
            <a:endParaRPr/>
          </a:p>
        </p:txBody>
      </p:sp>
      <p:sp>
        <p:nvSpPr>
          <p:cNvPr id="173" name="Google Shape;173;p18"/>
          <p:cNvSpPr/>
          <p:nvPr/>
        </p:nvSpPr>
        <p:spPr>
          <a:xfrm>
            <a:off x="476250" y="5187255"/>
            <a:ext cx="5919787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4" name="Google Shape;174;p18"/>
          <p:cNvSpPr txBox="1"/>
          <p:nvPr/>
        </p:nvSpPr>
        <p:spPr>
          <a:xfrm>
            <a:off x="666750" y="5330130"/>
            <a:ext cx="5538900" cy="6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650" u="none" cap="none" strike="noStrik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„Ruku na srdce a buďte upřímní – kdo z vás má naprosto stejné heslo na Instagram i do školního mailu?“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75" name="Google Shape;175;p18"/>
          <p:cNvSpPr/>
          <p:nvPr/>
        </p:nvSpPr>
        <p:spPr>
          <a:xfrm>
            <a:off x="476250" y="5187255"/>
            <a:ext cx="47625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76" name="Google Shape;176;p18"/>
          <p:cNvPicPr preferRelativeResize="0"/>
          <p:nvPr/>
        </p:nvPicPr>
        <p:blipFill rotWithShape="1">
          <a:blip r:embed="rId3">
            <a:alphaModFix/>
          </a:blip>
          <a:srcRect b="397" l="0" r="0" t="407"/>
          <a:stretch/>
        </p:blipFill>
        <p:spPr>
          <a:xfrm>
            <a:off x="6872287" y="1196280"/>
            <a:ext cx="4843462" cy="4804468"/>
          </a:xfrm>
          <a:prstGeom prst="rect">
            <a:avLst/>
          </a:prstGeom>
          <a:noFill/>
          <a:ln>
            <a:noFill/>
          </a:ln>
        </p:spPr>
      </p:pic>
      <p:sp>
        <p:nvSpPr>
          <p:cNvPr id="177" name="Google Shape;177;p18"/>
          <p:cNvSpPr txBox="1"/>
          <p:nvPr/>
        </p:nvSpPr>
        <p:spPr>
          <a:xfrm>
            <a:off x="742950" y="1529655"/>
            <a:ext cx="565308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Délka hesla je mnohem důležitější než jeho složitost (raději nesmyslnou větu).</a:t>
            </a:r>
            <a:endParaRPr/>
          </a:p>
        </p:txBody>
      </p:sp>
      <p:sp>
        <p:nvSpPr>
          <p:cNvPr id="178" name="Google Shape;178;p18"/>
          <p:cNvSpPr txBox="1"/>
          <p:nvPr/>
        </p:nvSpPr>
        <p:spPr>
          <a:xfrm>
            <a:off x="742950" y="2196405"/>
            <a:ext cx="5653087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Nikdy, opravdu nikdy nepoužívejte stejné heslo na více webech.</a:t>
            </a:r>
            <a:endParaRPr/>
          </a:p>
        </p:txBody>
      </p:sp>
      <p:sp>
        <p:nvSpPr>
          <p:cNvPr id="179" name="Google Shape;179;p18"/>
          <p:cNvSpPr txBox="1"/>
          <p:nvPr/>
        </p:nvSpPr>
        <p:spPr>
          <a:xfrm>
            <a:off x="742950" y="2577405"/>
            <a:ext cx="565308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Mozek si vše nepamatuje: využívejte vestavěné správce hesel v zařízeních.</a:t>
            </a:r>
            <a:endParaRPr/>
          </a:p>
        </p:txBody>
      </p:sp>
      <p:sp>
        <p:nvSpPr>
          <p:cNvPr id="180" name="Google Shape;180;p18"/>
          <p:cNvSpPr txBox="1"/>
          <p:nvPr/>
        </p:nvSpPr>
        <p:spPr>
          <a:xfrm>
            <a:off x="476250" y="152965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  <p:sp>
        <p:nvSpPr>
          <p:cNvPr id="181" name="Google Shape;181;p18"/>
          <p:cNvSpPr txBox="1"/>
          <p:nvPr/>
        </p:nvSpPr>
        <p:spPr>
          <a:xfrm>
            <a:off x="476250" y="219640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  <p:sp>
        <p:nvSpPr>
          <p:cNvPr id="182" name="Google Shape;182;p18"/>
          <p:cNvSpPr txBox="1"/>
          <p:nvPr/>
        </p:nvSpPr>
        <p:spPr>
          <a:xfrm>
            <a:off x="476250" y="257740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186" name="Shape 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7" name="Google Shape;187;p19"/>
          <p:cNvSpPr txBox="1"/>
          <p:nvPr/>
        </p:nvSpPr>
        <p:spPr>
          <a:xfrm>
            <a:off x="476250" y="418653"/>
            <a:ext cx="11715750" cy="481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5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6. Záložní padák </a:t>
            </a:r>
            <a:r>
              <a:rPr b="1" i="0" lang="en-US" sz="345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(Dvoufázové ověření - 2FA)</a:t>
            </a:r>
            <a:endParaRPr/>
          </a:p>
        </p:txBody>
      </p:sp>
      <p:sp>
        <p:nvSpPr>
          <p:cNvPr id="188" name="Google Shape;188;p19"/>
          <p:cNvSpPr txBox="1"/>
          <p:nvPr/>
        </p:nvSpPr>
        <p:spPr>
          <a:xfrm>
            <a:off x="476250" y="1138683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NA PLÁTNO (HLAVNÍ BODY):</a:t>
            </a:r>
            <a:endParaRPr/>
          </a:p>
        </p:txBody>
      </p:sp>
      <p:sp>
        <p:nvSpPr>
          <p:cNvPr id="189" name="Google Shape;189;p19"/>
          <p:cNvSpPr txBox="1"/>
          <p:nvPr/>
        </p:nvSpPr>
        <p:spPr>
          <a:xfrm>
            <a:off x="476250" y="3681858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KOMENTÁŘ PRO VYUČUJÍCÍHO (NOTES):</a:t>
            </a:r>
            <a:endParaRPr/>
          </a:p>
        </p:txBody>
      </p:sp>
      <p:sp>
        <p:nvSpPr>
          <p:cNvPr id="190" name="Google Shape;190;p19"/>
          <p:cNvSpPr txBox="1"/>
          <p:nvPr/>
        </p:nvSpPr>
        <p:spPr>
          <a:xfrm>
            <a:off x="476250" y="4015233"/>
            <a:ext cx="591978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Vysvětlete to žákům jako domovní dveře. Heslo je klíč, 2FA je hlídací pes. I když vám šikovný zloděj ukradne klíče od domu, bez psa (druhé fáze) se prostě nedostane přes práh.</a:t>
            </a:r>
            <a:endParaRPr/>
          </a:p>
        </p:txBody>
      </p:sp>
      <p:sp>
        <p:nvSpPr>
          <p:cNvPr id="191" name="Google Shape;191;p19"/>
          <p:cNvSpPr txBox="1"/>
          <p:nvPr/>
        </p:nvSpPr>
        <p:spPr>
          <a:xfrm>
            <a:off x="476250" y="5082033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PRVEK INTERAKCE:</a:t>
            </a:r>
            <a:endParaRPr/>
          </a:p>
        </p:txBody>
      </p:sp>
      <p:sp>
        <p:nvSpPr>
          <p:cNvPr id="192" name="Google Shape;192;p19"/>
          <p:cNvSpPr/>
          <p:nvPr/>
        </p:nvSpPr>
        <p:spPr>
          <a:xfrm>
            <a:off x="476250" y="5415408"/>
            <a:ext cx="5919787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3" name="Google Shape;193;p19"/>
          <p:cNvSpPr txBox="1"/>
          <p:nvPr/>
        </p:nvSpPr>
        <p:spPr>
          <a:xfrm>
            <a:off x="666750" y="5558283"/>
            <a:ext cx="5538900" cy="634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650" u="none" cap="none" strike="noStrik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„Komu z vás už někdy ukradli účet v oblíbené hře nebo profil na síti? Měli jste tam nastavené 2FA?“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94" name="Google Shape;194;p19"/>
          <p:cNvSpPr/>
          <p:nvPr/>
        </p:nvSpPr>
        <p:spPr>
          <a:xfrm>
            <a:off x="476250" y="5415408"/>
            <a:ext cx="47625" cy="914400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195" name="Google Shape;195;p1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72287" y="1138683"/>
            <a:ext cx="4843462" cy="4843462"/>
          </a:xfrm>
          <a:prstGeom prst="rect">
            <a:avLst/>
          </a:prstGeom>
          <a:noFill/>
          <a:ln>
            <a:noFill/>
          </a:ln>
        </p:spPr>
      </p:pic>
      <p:sp>
        <p:nvSpPr>
          <p:cNvPr id="196" name="Google Shape;196;p19"/>
          <p:cNvSpPr txBox="1"/>
          <p:nvPr/>
        </p:nvSpPr>
        <p:spPr>
          <a:xfrm>
            <a:off x="742950" y="1472058"/>
            <a:ext cx="565308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Co to je: Vaše heslo (to co znáte) + váš mobil (to co máte fyzicky u sebe).</a:t>
            </a:r>
            <a:endParaRPr/>
          </a:p>
        </p:txBody>
      </p:sp>
      <p:sp>
        <p:nvSpPr>
          <p:cNvPr id="197" name="Google Shape;197;p19"/>
          <p:cNvSpPr txBox="1"/>
          <p:nvPr/>
        </p:nvSpPr>
        <p:spPr>
          <a:xfrm>
            <a:off x="742950" y="2138808"/>
            <a:ext cx="565308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Zabrání přihlášení útočníka, i když vám heslo někdo ukradne na internetu.</a:t>
            </a:r>
            <a:endParaRPr/>
          </a:p>
        </p:txBody>
      </p:sp>
      <p:sp>
        <p:nvSpPr>
          <p:cNvPr id="198" name="Google Shape;198;p19"/>
          <p:cNvSpPr txBox="1"/>
          <p:nvPr/>
        </p:nvSpPr>
        <p:spPr>
          <a:xfrm>
            <a:off x="742950" y="2805558"/>
            <a:ext cx="565308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Absolutní nutnost pro primární e-mail, bankovnictví a vaše sociální sítě.</a:t>
            </a:r>
            <a:endParaRPr/>
          </a:p>
        </p:txBody>
      </p:sp>
      <p:sp>
        <p:nvSpPr>
          <p:cNvPr id="199" name="Google Shape;199;p19"/>
          <p:cNvSpPr txBox="1"/>
          <p:nvPr/>
        </p:nvSpPr>
        <p:spPr>
          <a:xfrm>
            <a:off x="476250" y="1472058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  <p:sp>
        <p:nvSpPr>
          <p:cNvPr id="200" name="Google Shape;200;p19"/>
          <p:cNvSpPr txBox="1"/>
          <p:nvPr/>
        </p:nvSpPr>
        <p:spPr>
          <a:xfrm>
            <a:off x="476250" y="2138808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  <p:sp>
        <p:nvSpPr>
          <p:cNvPr id="201" name="Google Shape;201;p19"/>
          <p:cNvSpPr txBox="1"/>
          <p:nvPr/>
        </p:nvSpPr>
        <p:spPr>
          <a:xfrm>
            <a:off x="476250" y="2805558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F172A"/>
        </a:solidFill>
      </p:bgPr>
    </p:bg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p20"/>
          <p:cNvSpPr txBox="1"/>
          <p:nvPr/>
        </p:nvSpPr>
        <p:spPr>
          <a:xfrm>
            <a:off x="476250" y="316259"/>
            <a:ext cx="11715750" cy="48190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3450" u="none" cap="none" strike="noStrike">
                <a:solidFill>
                  <a:srgbClr val="F8FAFC"/>
                </a:solidFill>
                <a:latin typeface="Urbanist"/>
                <a:ea typeface="Urbanist"/>
                <a:cs typeface="Urbanist"/>
                <a:sym typeface="Urbanist"/>
              </a:rPr>
              <a:t>7. Záchranná brzda </a:t>
            </a:r>
            <a:r>
              <a:rPr b="1" i="0" lang="en-US" sz="3450" u="none" cap="none" strike="noStrike">
                <a:solidFill>
                  <a:srgbClr val="38BDF8"/>
                </a:solidFill>
                <a:latin typeface="Urbanist"/>
                <a:ea typeface="Urbanist"/>
                <a:cs typeface="Urbanist"/>
                <a:sym typeface="Urbanist"/>
              </a:rPr>
              <a:t>(Digitální hygiena)</a:t>
            </a:r>
            <a:endParaRPr/>
          </a:p>
        </p:txBody>
      </p:sp>
      <p:sp>
        <p:nvSpPr>
          <p:cNvPr id="207" name="Google Shape;207;p20"/>
          <p:cNvSpPr txBox="1"/>
          <p:nvPr/>
        </p:nvSpPr>
        <p:spPr>
          <a:xfrm>
            <a:off x="476250" y="1036290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NA PLÁTNO (HLAVNÍ BODY):</a:t>
            </a:r>
            <a:endParaRPr/>
          </a:p>
        </p:txBody>
      </p:sp>
      <p:sp>
        <p:nvSpPr>
          <p:cNvPr id="208" name="Google Shape;208;p20"/>
          <p:cNvSpPr txBox="1"/>
          <p:nvPr/>
        </p:nvSpPr>
        <p:spPr>
          <a:xfrm>
            <a:off x="476250" y="3579465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KOMENTÁŘ PRO VYUČUJÍCÍHO (NOTES):</a:t>
            </a:r>
            <a:endParaRPr/>
          </a:p>
        </p:txBody>
      </p:sp>
      <p:sp>
        <p:nvSpPr>
          <p:cNvPr id="209" name="Google Shape;209;p20"/>
          <p:cNvSpPr txBox="1"/>
          <p:nvPr/>
        </p:nvSpPr>
        <p:spPr>
          <a:xfrm>
            <a:off x="476250" y="3912840"/>
            <a:ext cx="5919787" cy="8572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Shrnutí na závěr: Digitální hygiena je úplně jako čištění zubů. Neuděláte to jednou za rok, až když vás začne bolet zub, musí to být váš každodenní drobný a automatický návyk.</a:t>
            </a:r>
            <a:endParaRPr/>
          </a:p>
        </p:txBody>
      </p:sp>
      <p:sp>
        <p:nvSpPr>
          <p:cNvPr id="210" name="Google Shape;210;p20"/>
          <p:cNvSpPr txBox="1"/>
          <p:nvPr/>
        </p:nvSpPr>
        <p:spPr>
          <a:xfrm>
            <a:off x="476250" y="4979640"/>
            <a:ext cx="6215776" cy="2571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-US" sz="1650" u="none" cap="none" strike="noStrike">
                <a:solidFill>
                  <a:srgbClr val="A78BFA"/>
                </a:solidFill>
                <a:latin typeface="Urbanist"/>
                <a:ea typeface="Urbanist"/>
                <a:cs typeface="Urbanist"/>
                <a:sym typeface="Urbanist"/>
              </a:rPr>
              <a:t>PRVEK INTERAKCE:</a:t>
            </a:r>
            <a:endParaRPr/>
          </a:p>
        </p:txBody>
      </p:sp>
      <p:sp>
        <p:nvSpPr>
          <p:cNvPr id="211" name="Google Shape;211;p20"/>
          <p:cNvSpPr/>
          <p:nvPr/>
        </p:nvSpPr>
        <p:spPr>
          <a:xfrm>
            <a:off x="476250" y="5313015"/>
            <a:ext cx="5919787" cy="12287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2" name="Google Shape;212;p20"/>
          <p:cNvSpPr txBox="1"/>
          <p:nvPr/>
        </p:nvSpPr>
        <p:spPr>
          <a:xfrm>
            <a:off x="666750" y="5455890"/>
            <a:ext cx="55389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650" u="none" cap="none" strike="noStrike">
                <a:solidFill>
                  <a:schemeClr val="dk1"/>
                </a:solidFill>
                <a:latin typeface="Urbanist SemiBold"/>
                <a:ea typeface="Urbanist SemiBold"/>
                <a:cs typeface="Urbanist SemiBold"/>
                <a:sym typeface="Urbanist SemiBold"/>
              </a:rPr>
              <a:t>„Zkuste se teď zamyslet. Jakou jednu drobnou bezpečnostní změnu uděláte, jakmile přijdete dneska domů?“</a:t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213" name="Google Shape;213;p20"/>
          <p:cNvSpPr/>
          <p:nvPr/>
        </p:nvSpPr>
        <p:spPr>
          <a:xfrm>
            <a:off x="476250" y="5313015"/>
            <a:ext cx="47625" cy="1228725"/>
          </a:xfrm>
          <a:prstGeom prst="rect">
            <a:avLst/>
          </a:prstGeom>
          <a:solidFill>
            <a:srgbClr val="34D399"/>
          </a:solid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image.png" id="214" name="Google Shape;21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6872287" y="1036290"/>
            <a:ext cx="4843462" cy="5124450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0"/>
          <p:cNvSpPr txBox="1"/>
          <p:nvPr/>
        </p:nvSpPr>
        <p:spPr>
          <a:xfrm>
            <a:off x="6872287" y="6160740"/>
            <a:ext cx="4843462" cy="228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ctr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1" lang="en-US" sz="1200" u="none" cap="none" strike="noStrike">
                <a:solidFill>
                  <a:srgbClr val="64748B"/>
                </a:solidFill>
                <a:latin typeface="Urbanist"/>
                <a:ea typeface="Urbanist"/>
                <a:cs typeface="Urbanist"/>
                <a:sym typeface="Urbanist"/>
              </a:rPr>
              <a:t>Návrh na vizuál: Zářící štít a štítky symbolizující čistou digitální hygienu.</a:t>
            </a:r>
            <a:endParaRPr/>
          </a:p>
        </p:txBody>
      </p:sp>
      <p:sp>
        <p:nvSpPr>
          <p:cNvPr id="216" name="Google Shape;216;p20"/>
          <p:cNvSpPr txBox="1"/>
          <p:nvPr/>
        </p:nvSpPr>
        <p:spPr>
          <a:xfrm>
            <a:off x="742950" y="1369665"/>
            <a:ext cx="565308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Zpomalte: Podvodníci při útocích vždy spoléhají na vaši zbrklost a silné emoce.</a:t>
            </a:r>
            <a:endParaRPr/>
          </a:p>
        </p:txBody>
      </p:sp>
      <p:sp>
        <p:nvSpPr>
          <p:cNvPr id="217" name="Google Shape;217;p20"/>
          <p:cNvSpPr txBox="1"/>
          <p:nvPr/>
        </p:nvSpPr>
        <p:spPr>
          <a:xfrm>
            <a:off x="742950" y="2036415"/>
            <a:ext cx="565308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Aktualizujte: Neodkládejte updaty, jsou to rychlé záplaty na bezpečnostní díry.</a:t>
            </a:r>
            <a:endParaRPr/>
          </a:p>
        </p:txBody>
      </p:sp>
      <p:sp>
        <p:nvSpPr>
          <p:cNvPr id="218" name="Google Shape;218;p20"/>
          <p:cNvSpPr txBox="1"/>
          <p:nvPr/>
        </p:nvSpPr>
        <p:spPr>
          <a:xfrm>
            <a:off x="742950" y="2703165"/>
            <a:ext cx="5653087" cy="571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CBD5E1"/>
                </a:solidFill>
                <a:latin typeface="Urbanist"/>
                <a:ea typeface="Urbanist"/>
                <a:cs typeface="Urbanist"/>
                <a:sym typeface="Urbanist"/>
              </a:rPr>
              <a:t>Zálohujte a pochybujte: Nemějte celý svůj online i reálný život v jednom zařízení.</a:t>
            </a:r>
            <a:endParaRPr/>
          </a:p>
        </p:txBody>
      </p:sp>
      <p:sp>
        <p:nvSpPr>
          <p:cNvPr id="219" name="Google Shape;219;p20"/>
          <p:cNvSpPr txBox="1"/>
          <p:nvPr/>
        </p:nvSpPr>
        <p:spPr>
          <a:xfrm>
            <a:off x="476250" y="136966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  <p:sp>
        <p:nvSpPr>
          <p:cNvPr id="220" name="Google Shape;220;p20"/>
          <p:cNvSpPr txBox="1"/>
          <p:nvPr/>
        </p:nvSpPr>
        <p:spPr>
          <a:xfrm>
            <a:off x="476250" y="203641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  <p:sp>
        <p:nvSpPr>
          <p:cNvPr id="221" name="Google Shape;221;p20"/>
          <p:cNvSpPr txBox="1"/>
          <p:nvPr/>
        </p:nvSpPr>
        <p:spPr>
          <a:xfrm>
            <a:off x="476250" y="2703165"/>
            <a:ext cx="114300" cy="28575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0" i="0" lang="en-US" sz="1500" u="none" cap="none" strike="noStrike">
                <a:solidFill>
                  <a:srgbClr val="38BDF8"/>
                </a:solidFill>
                <a:latin typeface="Urbanist Black"/>
                <a:ea typeface="Urbanist Black"/>
                <a:cs typeface="Urbanist Black"/>
                <a:sym typeface="Urbanist Black"/>
              </a:rPr>
              <a:t>&gt;</a:t>
            </a: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